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3B65-8DF2-4DEC-BFC5-FEC0D1FA88E1}" type="datetimeFigureOut">
              <a:rPr lang="hu-HU" smtClean="0"/>
              <a:pPr/>
              <a:t>2010.10.26.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4500-5EE0-4D47-A90F-D642B77B6DE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ókori Hellász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krétai és a mükénéi kultúra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ókori görögség történetének színtere a Balkán-félsziget déli része, az Égei-tenger szigetvilága és Kis-Ázsia nyugati partvidéke. E területet Hellásznak nevezték.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5236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0" y="1964353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Éghajlati, földrajzi viszonyok:</a:t>
            </a:r>
          </a:p>
          <a:p>
            <a:pPr>
              <a:buFontTx/>
              <a:buChar char="-"/>
            </a:pPr>
            <a:r>
              <a:rPr lang="hu-HU" sz="2400" dirty="0" smtClean="0"/>
              <a:t> Mediterrán éghajlat</a:t>
            </a:r>
          </a:p>
          <a:p>
            <a:pPr>
              <a:buFontTx/>
              <a:buChar char="-"/>
            </a:pPr>
            <a:r>
              <a:rPr lang="hu-HU" sz="2400" dirty="0" smtClean="0"/>
              <a:t> Nincsenek nagy folyóvölgyek, így nincs öntözéses gazdálkodás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Hellászt a tengerek és hegyek kis egységekre bontják (szigetek, öblök, medencék, völgyek halmaza)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A hegyvidék vasban, márványban gazdag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Termőföldben szegény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Olajfa, szőlő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Kecske, juh</a:t>
            </a:r>
          </a:p>
          <a:p>
            <a:pPr>
              <a:buFontTx/>
              <a:buChar char="-"/>
            </a:pPr>
            <a:r>
              <a:rPr lang="hu-HU" sz="2400" dirty="0"/>
              <a:t> </a:t>
            </a:r>
            <a:r>
              <a:rPr lang="hu-HU" sz="2400" dirty="0" smtClean="0"/>
              <a:t>Fontos a tenger</a:t>
            </a:r>
            <a:endParaRPr lang="hu-H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72594"/>
            <a:ext cx="4293630" cy="32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Krétai kultúra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476672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Kréta a görög szigetvilág déli részén fekszik (összekötő kapocs a Közel-Kelet és a görögség között)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8448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ott lévő városok virágkora az i.e. II. évezred elején van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263691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leghíresebb város Knósszosz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3356992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városok élén királyok álltak (Knósszoszban: </a:t>
            </a:r>
            <a:r>
              <a:rPr lang="hu-HU" sz="2000" dirty="0" err="1" smtClean="0"/>
              <a:t>minosz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4149080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Magas szintű  kultúra: többemeletes paloták, freskók, vízvezetékek, csatornák, szökőkutak maradványai kerültek elő a romok alól.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6165304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Természeti katasztrófák sora járul hozzá a pusztuláshoz (</a:t>
            </a:r>
            <a:r>
              <a:rPr lang="hu-HU" sz="2000" dirty="0" err="1" smtClean="0"/>
              <a:t>Théra</a:t>
            </a:r>
            <a:r>
              <a:rPr lang="hu-HU" sz="2000" dirty="0" smtClean="0"/>
              <a:t> szigetének vulkánja, tengerár), végül a görög akháj törzsek foglalják el a szigetet. 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39"/>
            <a:ext cx="3024336" cy="200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-1"/>
            <a:ext cx="2448272" cy="37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861048"/>
            <a:ext cx="4533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413995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392488" cy="32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4081438" cy="305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5821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33429"/>
            <a:ext cx="3384376" cy="262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499992" y="42210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Knósszosz – palota és labirintus</a:t>
            </a:r>
            <a:endParaRPr lang="hu-HU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rot="10800000" flipV="1">
            <a:off x="3851920" y="4405754"/>
            <a:ext cx="648072" cy="313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Mükénéi kultúra: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4766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görög törzsek több hullámban érkeztek a Balkán déli részére.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196752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hódító akhájok erődöket, fellegvárakat emeltek pl. Mükénét.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9168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erődök voltak a gazdasági és politikai irányítás központjai, vastag falak védték.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263691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királyok a katonai vezető réteggel irányították a zsákmányszerző hadjáratokat. Bronzfegyverekkel és harci szekerekkel harcoltak. Leghíresebb háborújuk:  a trójai háború.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4509120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Sokáig azt </a:t>
            </a:r>
            <a:r>
              <a:rPr lang="hu-HU" sz="2000" dirty="0" smtClean="0"/>
              <a:t>hitték</a:t>
            </a:r>
            <a:r>
              <a:rPr lang="hu-HU" sz="2000" dirty="0" smtClean="0"/>
              <a:t>, hogy Trója csak Homérosz képzeletében élt. A 19. század 2. felében Heinrich Schliemann találja meg a romjait.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5534561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görög államok egymás ellen is harcolnak, ez meggyengíti őket. Az i.e. XIII. században hanyatlásnak indulnak, végül a szintén görög dór törzsek foglalják el a területüket.</a:t>
            </a:r>
            <a:endParaRPr lang="hu-H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05859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lyamatábra: Bekötés 10"/>
          <p:cNvSpPr/>
          <p:nvPr/>
        </p:nvSpPr>
        <p:spPr>
          <a:xfrm>
            <a:off x="6948264" y="148478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355976" y="11247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Mükéné</a:t>
            </a:r>
            <a:endParaRPr lang="hu-HU" sz="2000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5364088" y="1340768"/>
            <a:ext cx="158417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106" y="2794154"/>
            <a:ext cx="3929390" cy="38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yamatábra: Bekötés 15"/>
          <p:cNvSpPr/>
          <p:nvPr/>
        </p:nvSpPr>
        <p:spPr>
          <a:xfrm flipH="1">
            <a:off x="8028384" y="3933056"/>
            <a:ext cx="72008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olyamatábra: Bekötés 16"/>
          <p:cNvSpPr/>
          <p:nvPr/>
        </p:nvSpPr>
        <p:spPr>
          <a:xfrm>
            <a:off x="6444208" y="508518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8316416" y="37170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Trója</a:t>
            </a:r>
            <a:endParaRPr lang="hu-HU" sz="2000" b="1" dirty="0"/>
          </a:p>
        </p:txBody>
      </p:sp>
      <p:cxnSp>
        <p:nvCxnSpPr>
          <p:cNvPr id="20" name="Egyenes összekötő nyíllal 19"/>
          <p:cNvCxnSpPr>
            <a:stCxn id="18" idx="1"/>
            <a:endCxn id="16" idx="1"/>
          </p:cNvCxnSpPr>
          <p:nvPr/>
        </p:nvCxnSpPr>
        <p:spPr>
          <a:xfrm rot="10800000" flipV="1">
            <a:off x="8089848" y="3917087"/>
            <a:ext cx="226569" cy="226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abadkézi sokszög 20"/>
          <p:cNvSpPr/>
          <p:nvPr/>
        </p:nvSpPr>
        <p:spPr>
          <a:xfrm>
            <a:off x="6498771" y="3983291"/>
            <a:ext cx="1524000" cy="1143880"/>
          </a:xfrm>
          <a:custGeom>
            <a:avLst/>
            <a:gdLst>
              <a:gd name="connsiteX0" fmla="*/ 0 w 1524000"/>
              <a:gd name="connsiteY0" fmla="*/ 1143880 h 1143880"/>
              <a:gd name="connsiteX1" fmla="*/ 348343 w 1524000"/>
              <a:gd name="connsiteY1" fmla="*/ 1132995 h 1143880"/>
              <a:gd name="connsiteX2" fmla="*/ 381000 w 1524000"/>
              <a:gd name="connsiteY2" fmla="*/ 1111223 h 1143880"/>
              <a:gd name="connsiteX3" fmla="*/ 413658 w 1524000"/>
              <a:gd name="connsiteY3" fmla="*/ 1100338 h 1143880"/>
              <a:gd name="connsiteX4" fmla="*/ 435429 w 1524000"/>
              <a:gd name="connsiteY4" fmla="*/ 1078566 h 1143880"/>
              <a:gd name="connsiteX5" fmla="*/ 522515 w 1524000"/>
              <a:gd name="connsiteY5" fmla="*/ 1067680 h 1143880"/>
              <a:gd name="connsiteX6" fmla="*/ 566058 w 1524000"/>
              <a:gd name="connsiteY6" fmla="*/ 1056795 h 1143880"/>
              <a:gd name="connsiteX7" fmla="*/ 631372 w 1524000"/>
              <a:gd name="connsiteY7" fmla="*/ 1024138 h 1143880"/>
              <a:gd name="connsiteX8" fmla="*/ 707572 w 1524000"/>
              <a:gd name="connsiteY8" fmla="*/ 1002366 h 1143880"/>
              <a:gd name="connsiteX9" fmla="*/ 740229 w 1524000"/>
              <a:gd name="connsiteY9" fmla="*/ 991480 h 1143880"/>
              <a:gd name="connsiteX10" fmla="*/ 805543 w 1524000"/>
              <a:gd name="connsiteY10" fmla="*/ 947938 h 1143880"/>
              <a:gd name="connsiteX11" fmla="*/ 827315 w 1524000"/>
              <a:gd name="connsiteY11" fmla="*/ 926166 h 1143880"/>
              <a:gd name="connsiteX12" fmla="*/ 859972 w 1524000"/>
              <a:gd name="connsiteY12" fmla="*/ 915280 h 1143880"/>
              <a:gd name="connsiteX13" fmla="*/ 881743 w 1524000"/>
              <a:gd name="connsiteY13" fmla="*/ 882623 h 1143880"/>
              <a:gd name="connsiteX14" fmla="*/ 914400 w 1524000"/>
              <a:gd name="connsiteY14" fmla="*/ 871738 h 1143880"/>
              <a:gd name="connsiteX15" fmla="*/ 957943 w 1524000"/>
              <a:gd name="connsiteY15" fmla="*/ 828195 h 1143880"/>
              <a:gd name="connsiteX16" fmla="*/ 968829 w 1524000"/>
              <a:gd name="connsiteY16" fmla="*/ 795538 h 1143880"/>
              <a:gd name="connsiteX17" fmla="*/ 1001486 w 1524000"/>
              <a:gd name="connsiteY17" fmla="*/ 784652 h 1143880"/>
              <a:gd name="connsiteX18" fmla="*/ 1023258 w 1524000"/>
              <a:gd name="connsiteY18" fmla="*/ 762880 h 1143880"/>
              <a:gd name="connsiteX19" fmla="*/ 1088572 w 1524000"/>
              <a:gd name="connsiteY19" fmla="*/ 719338 h 1143880"/>
              <a:gd name="connsiteX20" fmla="*/ 1132115 w 1524000"/>
              <a:gd name="connsiteY20" fmla="*/ 675795 h 1143880"/>
              <a:gd name="connsiteX21" fmla="*/ 1143000 w 1524000"/>
              <a:gd name="connsiteY21" fmla="*/ 643138 h 1143880"/>
              <a:gd name="connsiteX22" fmla="*/ 1197429 w 1524000"/>
              <a:gd name="connsiteY22" fmla="*/ 610480 h 1143880"/>
              <a:gd name="connsiteX23" fmla="*/ 1219200 w 1524000"/>
              <a:gd name="connsiteY23" fmla="*/ 577823 h 1143880"/>
              <a:gd name="connsiteX24" fmla="*/ 1284515 w 1524000"/>
              <a:gd name="connsiteY24" fmla="*/ 512509 h 1143880"/>
              <a:gd name="connsiteX25" fmla="*/ 1317172 w 1524000"/>
              <a:gd name="connsiteY25" fmla="*/ 479852 h 1143880"/>
              <a:gd name="connsiteX26" fmla="*/ 1338943 w 1524000"/>
              <a:gd name="connsiteY26" fmla="*/ 436309 h 1143880"/>
              <a:gd name="connsiteX27" fmla="*/ 1360715 w 1524000"/>
              <a:gd name="connsiteY27" fmla="*/ 349223 h 1143880"/>
              <a:gd name="connsiteX28" fmla="*/ 1404258 w 1524000"/>
              <a:gd name="connsiteY28" fmla="*/ 294795 h 1143880"/>
              <a:gd name="connsiteX29" fmla="*/ 1415143 w 1524000"/>
              <a:gd name="connsiteY29" fmla="*/ 262138 h 1143880"/>
              <a:gd name="connsiteX30" fmla="*/ 1426029 w 1524000"/>
              <a:gd name="connsiteY30" fmla="*/ 153280 h 1143880"/>
              <a:gd name="connsiteX31" fmla="*/ 1436915 w 1524000"/>
              <a:gd name="connsiteY31" fmla="*/ 66195 h 1143880"/>
              <a:gd name="connsiteX32" fmla="*/ 1458686 w 1524000"/>
              <a:gd name="connsiteY32" fmla="*/ 33538 h 1143880"/>
              <a:gd name="connsiteX33" fmla="*/ 1513115 w 1524000"/>
              <a:gd name="connsiteY33" fmla="*/ 880 h 1143880"/>
              <a:gd name="connsiteX34" fmla="*/ 1524000 w 1524000"/>
              <a:gd name="connsiteY34" fmla="*/ 880 h 11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24000" h="1143880">
                <a:moveTo>
                  <a:pt x="0" y="1143880"/>
                </a:moveTo>
                <a:cubicBezTo>
                  <a:pt x="116114" y="1140252"/>
                  <a:pt x="232596" y="1142916"/>
                  <a:pt x="348343" y="1132995"/>
                </a:cubicBezTo>
                <a:cubicBezTo>
                  <a:pt x="361378" y="1131878"/>
                  <a:pt x="369298" y="1117074"/>
                  <a:pt x="381000" y="1111223"/>
                </a:cubicBezTo>
                <a:cubicBezTo>
                  <a:pt x="391263" y="1106091"/>
                  <a:pt x="402772" y="1103966"/>
                  <a:pt x="413658" y="1100338"/>
                </a:cubicBezTo>
                <a:cubicBezTo>
                  <a:pt x="420915" y="1093081"/>
                  <a:pt x="425599" y="1081515"/>
                  <a:pt x="435429" y="1078566"/>
                </a:cubicBezTo>
                <a:cubicBezTo>
                  <a:pt x="463450" y="1070160"/>
                  <a:pt x="493658" y="1072489"/>
                  <a:pt x="522515" y="1067680"/>
                </a:cubicBezTo>
                <a:cubicBezTo>
                  <a:pt x="537272" y="1065220"/>
                  <a:pt x="551673" y="1060905"/>
                  <a:pt x="566058" y="1056795"/>
                </a:cubicBezTo>
                <a:cubicBezTo>
                  <a:pt x="629896" y="1038556"/>
                  <a:pt x="567767" y="1055940"/>
                  <a:pt x="631372" y="1024138"/>
                </a:cubicBezTo>
                <a:cubicBezTo>
                  <a:pt x="648774" y="1015437"/>
                  <a:pt x="691294" y="1007017"/>
                  <a:pt x="707572" y="1002366"/>
                </a:cubicBezTo>
                <a:cubicBezTo>
                  <a:pt x="718605" y="999214"/>
                  <a:pt x="730198" y="997053"/>
                  <a:pt x="740229" y="991480"/>
                </a:cubicBezTo>
                <a:cubicBezTo>
                  <a:pt x="763102" y="978773"/>
                  <a:pt x="787041" y="966440"/>
                  <a:pt x="805543" y="947938"/>
                </a:cubicBezTo>
                <a:cubicBezTo>
                  <a:pt x="812800" y="940681"/>
                  <a:pt x="818514" y="931447"/>
                  <a:pt x="827315" y="926166"/>
                </a:cubicBezTo>
                <a:cubicBezTo>
                  <a:pt x="837154" y="920262"/>
                  <a:pt x="849086" y="918909"/>
                  <a:pt x="859972" y="915280"/>
                </a:cubicBezTo>
                <a:cubicBezTo>
                  <a:pt x="867229" y="904394"/>
                  <a:pt x="871527" y="890796"/>
                  <a:pt x="881743" y="882623"/>
                </a:cubicBezTo>
                <a:cubicBezTo>
                  <a:pt x="890703" y="875455"/>
                  <a:pt x="906286" y="879852"/>
                  <a:pt x="914400" y="871738"/>
                </a:cubicBezTo>
                <a:cubicBezTo>
                  <a:pt x="972457" y="813681"/>
                  <a:pt x="870859" y="857221"/>
                  <a:pt x="957943" y="828195"/>
                </a:cubicBezTo>
                <a:cubicBezTo>
                  <a:pt x="961572" y="817309"/>
                  <a:pt x="960715" y="803652"/>
                  <a:pt x="968829" y="795538"/>
                </a:cubicBezTo>
                <a:cubicBezTo>
                  <a:pt x="976943" y="787424"/>
                  <a:pt x="991647" y="790556"/>
                  <a:pt x="1001486" y="784652"/>
                </a:cubicBezTo>
                <a:cubicBezTo>
                  <a:pt x="1010287" y="779371"/>
                  <a:pt x="1015047" y="769038"/>
                  <a:pt x="1023258" y="762880"/>
                </a:cubicBezTo>
                <a:cubicBezTo>
                  <a:pt x="1044191" y="747181"/>
                  <a:pt x="1070070" y="737840"/>
                  <a:pt x="1088572" y="719338"/>
                </a:cubicBezTo>
                <a:lnTo>
                  <a:pt x="1132115" y="675795"/>
                </a:lnTo>
                <a:cubicBezTo>
                  <a:pt x="1135743" y="664909"/>
                  <a:pt x="1137097" y="652977"/>
                  <a:pt x="1143000" y="643138"/>
                </a:cubicBezTo>
                <a:cubicBezTo>
                  <a:pt x="1157943" y="618233"/>
                  <a:pt x="1171742" y="619043"/>
                  <a:pt x="1197429" y="610480"/>
                </a:cubicBezTo>
                <a:cubicBezTo>
                  <a:pt x="1204686" y="599594"/>
                  <a:pt x="1210686" y="587756"/>
                  <a:pt x="1219200" y="577823"/>
                </a:cubicBezTo>
                <a:cubicBezTo>
                  <a:pt x="1219218" y="577802"/>
                  <a:pt x="1273620" y="523404"/>
                  <a:pt x="1284515" y="512509"/>
                </a:cubicBezTo>
                <a:lnTo>
                  <a:pt x="1317172" y="479852"/>
                </a:lnTo>
                <a:cubicBezTo>
                  <a:pt x="1324429" y="465338"/>
                  <a:pt x="1333811" y="451704"/>
                  <a:pt x="1338943" y="436309"/>
                </a:cubicBezTo>
                <a:cubicBezTo>
                  <a:pt x="1351365" y="399043"/>
                  <a:pt x="1344421" y="381811"/>
                  <a:pt x="1360715" y="349223"/>
                </a:cubicBezTo>
                <a:cubicBezTo>
                  <a:pt x="1374448" y="321757"/>
                  <a:pt x="1384006" y="315046"/>
                  <a:pt x="1404258" y="294795"/>
                </a:cubicBezTo>
                <a:cubicBezTo>
                  <a:pt x="1407886" y="283909"/>
                  <a:pt x="1413398" y="273479"/>
                  <a:pt x="1415143" y="262138"/>
                </a:cubicBezTo>
                <a:cubicBezTo>
                  <a:pt x="1420688" y="226095"/>
                  <a:pt x="1422002" y="189524"/>
                  <a:pt x="1426029" y="153280"/>
                </a:cubicBezTo>
                <a:cubicBezTo>
                  <a:pt x="1429260" y="124205"/>
                  <a:pt x="1429218" y="94418"/>
                  <a:pt x="1436915" y="66195"/>
                </a:cubicBezTo>
                <a:cubicBezTo>
                  <a:pt x="1440357" y="53573"/>
                  <a:pt x="1450513" y="43754"/>
                  <a:pt x="1458686" y="33538"/>
                </a:cubicBezTo>
                <a:cubicBezTo>
                  <a:pt x="1477940" y="9470"/>
                  <a:pt x="1482607" y="8507"/>
                  <a:pt x="1513115" y="880"/>
                </a:cubicBezTo>
                <a:cubicBezTo>
                  <a:pt x="1516635" y="0"/>
                  <a:pt x="1520372" y="880"/>
                  <a:pt x="1524000" y="88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5364088" y="47251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Mükéné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2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95536" y="220486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Így nézhetett ki Mükéné</a:t>
            </a:r>
            <a:endParaRPr lang="hu-H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6632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4644008" y="278092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Oroszlános kapu</a:t>
            </a:r>
            <a:endParaRPr lang="hu-HU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251520" y="623731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Agamemnon halotti maszkja</a:t>
            </a:r>
            <a:endParaRPr lang="hu-HU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140968"/>
            <a:ext cx="3384376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3" y="5000625"/>
            <a:ext cx="320384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3563888" y="53012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Trója romjai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320</Words>
  <Application>Microsoft Office PowerPoint</Application>
  <PresentationFormat>Diavetítés a képernyőre (4:3 oldalarány)</PresentationFormat>
  <Paragraphs>34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Az ókori Hellász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ókori Hellász</dc:title>
  <dc:creator>Parti család</dc:creator>
  <cp:lastModifiedBy>Projektor4</cp:lastModifiedBy>
  <cp:revision>8</cp:revision>
  <dcterms:created xsi:type="dcterms:W3CDTF">2010-10-24T20:04:01Z</dcterms:created>
  <dcterms:modified xsi:type="dcterms:W3CDTF">2010-10-26T11:15:36Z</dcterms:modified>
</cp:coreProperties>
</file>